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457177" rtl="0" eaLnBrk="1" latinLnBrk="0" hangingPunct="1">
      <a:defRPr sz="1801" kern="1200">
        <a:solidFill>
          <a:schemeClr val="tx1"/>
        </a:solidFill>
        <a:latin typeface="+mn-lt"/>
        <a:ea typeface="+mn-ea"/>
        <a:cs typeface="+mn-cs"/>
      </a:defRPr>
    </a:lvl1pPr>
    <a:lvl2pPr marL="457177" algn="l" defTabSz="457177" rtl="0" eaLnBrk="1" latinLnBrk="0" hangingPunct="1">
      <a:defRPr sz="1801" kern="1200">
        <a:solidFill>
          <a:schemeClr val="tx1"/>
        </a:solidFill>
        <a:latin typeface="+mn-lt"/>
        <a:ea typeface="+mn-ea"/>
        <a:cs typeface="+mn-cs"/>
      </a:defRPr>
    </a:lvl2pPr>
    <a:lvl3pPr marL="914354" algn="l" defTabSz="457177" rtl="0" eaLnBrk="1" latinLnBrk="0" hangingPunct="1">
      <a:defRPr sz="1801" kern="1200">
        <a:solidFill>
          <a:schemeClr val="tx1"/>
        </a:solidFill>
        <a:latin typeface="+mn-lt"/>
        <a:ea typeface="+mn-ea"/>
        <a:cs typeface="+mn-cs"/>
      </a:defRPr>
    </a:lvl3pPr>
    <a:lvl4pPr marL="1371531" algn="l" defTabSz="457177" rtl="0" eaLnBrk="1" latinLnBrk="0" hangingPunct="1">
      <a:defRPr sz="1801" kern="1200">
        <a:solidFill>
          <a:schemeClr val="tx1"/>
        </a:solidFill>
        <a:latin typeface="+mn-lt"/>
        <a:ea typeface="+mn-ea"/>
        <a:cs typeface="+mn-cs"/>
      </a:defRPr>
    </a:lvl4pPr>
    <a:lvl5pPr marL="1828708" algn="l" defTabSz="457177" rtl="0" eaLnBrk="1" latinLnBrk="0" hangingPunct="1">
      <a:defRPr sz="1801" kern="1200">
        <a:solidFill>
          <a:schemeClr val="tx1"/>
        </a:solidFill>
        <a:latin typeface="+mn-lt"/>
        <a:ea typeface="+mn-ea"/>
        <a:cs typeface="+mn-cs"/>
      </a:defRPr>
    </a:lvl5pPr>
    <a:lvl6pPr marL="2285885" algn="l" defTabSz="457177" rtl="0" eaLnBrk="1" latinLnBrk="0" hangingPunct="1">
      <a:defRPr sz="1801" kern="1200">
        <a:solidFill>
          <a:schemeClr val="tx1"/>
        </a:solidFill>
        <a:latin typeface="+mn-lt"/>
        <a:ea typeface="+mn-ea"/>
        <a:cs typeface="+mn-cs"/>
      </a:defRPr>
    </a:lvl6pPr>
    <a:lvl7pPr marL="2743062" algn="l" defTabSz="457177" rtl="0" eaLnBrk="1" latinLnBrk="0" hangingPunct="1">
      <a:defRPr sz="1801" kern="1200">
        <a:solidFill>
          <a:schemeClr val="tx1"/>
        </a:solidFill>
        <a:latin typeface="+mn-lt"/>
        <a:ea typeface="+mn-ea"/>
        <a:cs typeface="+mn-cs"/>
      </a:defRPr>
    </a:lvl7pPr>
    <a:lvl8pPr marL="3200241" algn="l" defTabSz="457177" rtl="0" eaLnBrk="1" latinLnBrk="0" hangingPunct="1">
      <a:defRPr sz="1801" kern="1200">
        <a:solidFill>
          <a:schemeClr val="tx1"/>
        </a:solidFill>
        <a:latin typeface="+mn-lt"/>
        <a:ea typeface="+mn-ea"/>
        <a:cs typeface="+mn-cs"/>
      </a:defRPr>
    </a:lvl8pPr>
    <a:lvl9pPr marL="3657418" algn="l" defTabSz="457177" rtl="0" eaLnBrk="1" latinLnBrk="0" hangingPunct="1">
      <a:defRPr sz="180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49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4" d="100"/>
          <a:sy n="84" d="100"/>
        </p:scale>
        <p:origin x="1382"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1"/>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9"/>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C3AFE2C-68C6-463C-88A0-78388954CDF8}"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957E0-6CFA-4DF7-813F-76454A0EE11E}" type="slidenum">
              <a:rPr lang="en-US" smtClean="0"/>
              <a:t>‹#›</a:t>
            </a:fld>
            <a:endParaRPr lang="en-US"/>
          </a:p>
        </p:txBody>
      </p:sp>
    </p:spTree>
    <p:extLst>
      <p:ext uri="{BB962C8B-B14F-4D97-AF65-F5344CB8AC3E}">
        <p14:creationId xmlns:p14="http://schemas.microsoft.com/office/powerpoint/2010/main" val="32854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3AFE2C-68C6-463C-88A0-78388954CDF8}"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957E0-6CFA-4DF7-813F-76454A0EE11E}" type="slidenum">
              <a:rPr lang="en-US" smtClean="0"/>
              <a:t>‹#›</a:t>
            </a:fld>
            <a:endParaRPr lang="en-US"/>
          </a:p>
        </p:txBody>
      </p:sp>
    </p:spTree>
    <p:extLst>
      <p:ext uri="{BB962C8B-B14F-4D97-AF65-F5344CB8AC3E}">
        <p14:creationId xmlns:p14="http://schemas.microsoft.com/office/powerpoint/2010/main" val="1853733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3AFE2C-68C6-463C-88A0-78388954CDF8}"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957E0-6CFA-4DF7-813F-76454A0EE11E}" type="slidenum">
              <a:rPr lang="en-US" smtClean="0"/>
              <a:t>‹#›</a:t>
            </a:fld>
            <a:endParaRPr lang="en-US"/>
          </a:p>
        </p:txBody>
      </p:sp>
    </p:spTree>
    <p:extLst>
      <p:ext uri="{BB962C8B-B14F-4D97-AF65-F5344CB8AC3E}">
        <p14:creationId xmlns:p14="http://schemas.microsoft.com/office/powerpoint/2010/main" val="4081778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3AFE2C-68C6-463C-88A0-78388954CDF8}"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957E0-6CFA-4DF7-813F-76454A0EE11E}" type="slidenum">
              <a:rPr lang="en-US" smtClean="0"/>
              <a:t>‹#›</a:t>
            </a:fld>
            <a:endParaRPr lang="en-US"/>
          </a:p>
        </p:txBody>
      </p:sp>
    </p:spTree>
    <p:extLst>
      <p:ext uri="{BB962C8B-B14F-4D97-AF65-F5344CB8AC3E}">
        <p14:creationId xmlns:p14="http://schemas.microsoft.com/office/powerpoint/2010/main" val="56937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8"/>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C3AFE2C-68C6-463C-88A0-78388954CDF8}"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957E0-6CFA-4DF7-813F-76454A0EE11E}" type="slidenum">
              <a:rPr lang="en-US" smtClean="0"/>
              <a:t>‹#›</a:t>
            </a:fld>
            <a:endParaRPr lang="en-US"/>
          </a:p>
        </p:txBody>
      </p:sp>
    </p:spTree>
    <p:extLst>
      <p:ext uri="{BB962C8B-B14F-4D97-AF65-F5344CB8AC3E}">
        <p14:creationId xmlns:p14="http://schemas.microsoft.com/office/powerpoint/2010/main" val="2131484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4"/>
            <a:ext cx="3886200" cy="435133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4"/>
            <a:ext cx="3886200" cy="435133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3AFE2C-68C6-463C-88A0-78388954CDF8}"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957E0-6CFA-4DF7-813F-76454A0EE11E}" type="slidenum">
              <a:rPr lang="en-US" smtClean="0"/>
              <a:t>‹#›</a:t>
            </a:fld>
            <a:endParaRPr lang="en-US"/>
          </a:p>
        </p:txBody>
      </p:sp>
    </p:spTree>
    <p:extLst>
      <p:ext uri="{BB962C8B-B14F-4D97-AF65-F5344CB8AC3E}">
        <p14:creationId xmlns:p14="http://schemas.microsoft.com/office/powerpoint/2010/main" val="183586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7"/>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2"/>
            <a:ext cx="3868340" cy="8239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1" y="1681162"/>
            <a:ext cx="3887392" cy="8239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1" y="2505075"/>
            <a:ext cx="3887392" cy="368458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C3AFE2C-68C6-463C-88A0-78388954CDF8}" type="datetimeFigureOut">
              <a:rPr lang="en-US" smtClean="0"/>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E957E0-6CFA-4DF7-813F-76454A0EE11E}" type="slidenum">
              <a:rPr lang="en-US" smtClean="0"/>
              <a:t>‹#›</a:t>
            </a:fld>
            <a:endParaRPr lang="en-US"/>
          </a:p>
        </p:txBody>
      </p:sp>
    </p:spTree>
    <p:extLst>
      <p:ext uri="{BB962C8B-B14F-4D97-AF65-F5344CB8AC3E}">
        <p14:creationId xmlns:p14="http://schemas.microsoft.com/office/powerpoint/2010/main" val="477179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C3AFE2C-68C6-463C-88A0-78388954CDF8}" type="datetimeFigureOut">
              <a:rPr lang="en-US" smtClean="0"/>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E957E0-6CFA-4DF7-813F-76454A0EE11E}" type="slidenum">
              <a:rPr lang="en-US" smtClean="0"/>
              <a:t>‹#›</a:t>
            </a:fld>
            <a:endParaRPr lang="en-US"/>
          </a:p>
        </p:txBody>
      </p:sp>
    </p:spTree>
    <p:extLst>
      <p:ext uri="{BB962C8B-B14F-4D97-AF65-F5344CB8AC3E}">
        <p14:creationId xmlns:p14="http://schemas.microsoft.com/office/powerpoint/2010/main" val="3712500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3AFE2C-68C6-463C-88A0-78388954CDF8}" type="datetimeFigureOut">
              <a:rPr lang="en-US" smtClean="0"/>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E957E0-6CFA-4DF7-813F-76454A0EE11E}" type="slidenum">
              <a:rPr lang="en-US" smtClean="0"/>
              <a:t>‹#›</a:t>
            </a:fld>
            <a:endParaRPr lang="en-US"/>
          </a:p>
        </p:txBody>
      </p:sp>
    </p:spTree>
    <p:extLst>
      <p:ext uri="{BB962C8B-B14F-4D97-AF65-F5344CB8AC3E}">
        <p14:creationId xmlns:p14="http://schemas.microsoft.com/office/powerpoint/2010/main" val="1023479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3"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2" y="987426"/>
            <a:ext cx="4629150" cy="487362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3" y="2057401"/>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C3AFE2C-68C6-463C-88A0-78388954CDF8}"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957E0-6CFA-4DF7-813F-76454A0EE11E}" type="slidenum">
              <a:rPr lang="en-US" smtClean="0"/>
              <a:t>‹#›</a:t>
            </a:fld>
            <a:endParaRPr lang="en-US"/>
          </a:p>
        </p:txBody>
      </p:sp>
    </p:spTree>
    <p:extLst>
      <p:ext uri="{BB962C8B-B14F-4D97-AF65-F5344CB8AC3E}">
        <p14:creationId xmlns:p14="http://schemas.microsoft.com/office/powerpoint/2010/main" val="834429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3"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2" y="987426"/>
            <a:ext cx="4629150" cy="4873626"/>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3" y="2057401"/>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C3AFE2C-68C6-463C-88A0-78388954CDF8}"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957E0-6CFA-4DF7-813F-76454A0EE11E}" type="slidenum">
              <a:rPr lang="en-US" smtClean="0"/>
              <a:t>‹#›</a:t>
            </a:fld>
            <a:endParaRPr lang="en-US"/>
          </a:p>
        </p:txBody>
      </p:sp>
    </p:spTree>
    <p:extLst>
      <p:ext uri="{BB962C8B-B14F-4D97-AF65-F5344CB8AC3E}">
        <p14:creationId xmlns:p14="http://schemas.microsoft.com/office/powerpoint/2010/main" val="938082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4"/>
            <a:ext cx="7886700" cy="4351339"/>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2"/>
            <a:ext cx="2057400" cy="365124"/>
          </a:xfrm>
          <a:prstGeom prst="rect">
            <a:avLst/>
          </a:prstGeom>
        </p:spPr>
        <p:txBody>
          <a:bodyPr vert="horz" lIns="91440" tIns="45720" rIns="91440" bIns="45720" rtlCol="0" anchor="ctr"/>
          <a:lstStyle>
            <a:lvl1pPr algn="l">
              <a:defRPr sz="1200">
                <a:solidFill>
                  <a:schemeClr val="tx1">
                    <a:tint val="75000"/>
                  </a:schemeClr>
                </a:solidFill>
              </a:defRPr>
            </a:lvl1pPr>
          </a:lstStyle>
          <a:p>
            <a:fld id="{AC3AFE2C-68C6-463C-88A0-78388954CDF8}" type="datetimeFigureOut">
              <a:rPr lang="en-US" smtClean="0"/>
              <a:t>1/23/2018</a:t>
            </a:fld>
            <a:endParaRPr lang="en-US"/>
          </a:p>
        </p:txBody>
      </p:sp>
      <p:sp>
        <p:nvSpPr>
          <p:cNvPr id="5" name="Footer Placeholder 4"/>
          <p:cNvSpPr>
            <a:spLocks noGrp="1"/>
          </p:cNvSpPr>
          <p:nvPr>
            <p:ph type="ftr" sz="quarter" idx="3"/>
          </p:nvPr>
        </p:nvSpPr>
        <p:spPr>
          <a:xfrm>
            <a:off x="3028950" y="6356352"/>
            <a:ext cx="3086100" cy="36512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2"/>
            <a:ext cx="2057400" cy="365124"/>
          </a:xfrm>
          <a:prstGeom prst="rect">
            <a:avLst/>
          </a:prstGeom>
        </p:spPr>
        <p:txBody>
          <a:bodyPr vert="horz" lIns="91440" tIns="45720" rIns="91440" bIns="45720" rtlCol="0" anchor="ctr"/>
          <a:lstStyle>
            <a:lvl1pPr algn="r">
              <a:defRPr sz="1200">
                <a:solidFill>
                  <a:schemeClr val="tx1">
                    <a:tint val="75000"/>
                  </a:schemeClr>
                </a:solidFill>
              </a:defRPr>
            </a:lvl1pPr>
          </a:lstStyle>
          <a:p>
            <a:fld id="{BAE957E0-6CFA-4DF7-813F-76454A0EE11E}" type="slidenum">
              <a:rPr lang="en-US" smtClean="0"/>
              <a:t>‹#›</a:t>
            </a:fld>
            <a:endParaRPr lang="en-US"/>
          </a:p>
        </p:txBody>
      </p:sp>
    </p:spTree>
    <p:extLst>
      <p:ext uri="{BB962C8B-B14F-4D97-AF65-F5344CB8AC3E}">
        <p14:creationId xmlns:p14="http://schemas.microsoft.com/office/powerpoint/2010/main" val="19122548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cdonline.gov.in/tri/sdmc_mcdportal/" TargetMode="External"/><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790394" y="4330855"/>
            <a:ext cx="1348277" cy="1349040"/>
          </a:xfrm>
          <a:prstGeom prst="rect">
            <a:avLst/>
          </a:prstGeom>
        </p:spPr>
      </p:pic>
      <p:sp>
        <p:nvSpPr>
          <p:cNvPr id="3" name="Subtitle 2"/>
          <p:cNvSpPr>
            <a:spLocks noGrp="1"/>
          </p:cNvSpPr>
          <p:nvPr>
            <p:ph type="subTitle" idx="1"/>
          </p:nvPr>
        </p:nvSpPr>
        <p:spPr>
          <a:xfrm>
            <a:off x="987552" y="1629918"/>
            <a:ext cx="7168896" cy="2576322"/>
          </a:xfrm>
        </p:spPr>
        <p:txBody>
          <a:bodyPr>
            <a:normAutofit/>
          </a:bodyPr>
          <a:lstStyle/>
          <a:p>
            <a:pPr algn="just"/>
            <a:r>
              <a:rPr lang="en-US" sz="1600" dirty="0">
                <a:latin typeface="Times New Roman" panose="02020603050405020304" pitchFamily="18" charset="0"/>
                <a:cs typeface="Times New Roman" panose="02020603050405020304" pitchFamily="18" charset="0"/>
              </a:rPr>
              <a:t>The South Delhi Municipal Corporation (SDMC) is seeking a qualified private sector partner to supply, install, operate, maintain, and manage phase-1 of converting street lights along the major street network to energy saving technology (LED and solar) (the Project). This phase includes about 40,000 light fixtures consisting of mostly 250W HPS lamps directly under SDMC's control. The EOI documents and details can be downloaded from </a:t>
            </a:r>
            <a:r>
              <a:rPr lang="en-US" sz="1600" u="sng" dirty="0">
                <a:latin typeface="Times New Roman" panose="02020603050405020304" pitchFamily="18" charset="0"/>
                <a:cs typeface="Times New Roman" panose="02020603050405020304" pitchFamily="18" charset="0"/>
                <a:hlinkClick r:id="rId3"/>
              </a:rPr>
              <a:t>http://www.mcdonline.gov.in/tri/sdmc_mcdportal/</a:t>
            </a:r>
            <a:r>
              <a:rPr lang="en-US" sz="1600" dirty="0">
                <a:latin typeface="Times New Roman" panose="02020603050405020304" pitchFamily="18" charset="0"/>
                <a:cs typeface="Times New Roman" panose="02020603050405020304" pitchFamily="18" charset="0"/>
              </a:rPr>
              <a:t> or scan the QR code given below.</a:t>
            </a:r>
          </a:p>
          <a:p>
            <a:pPr algn="just"/>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Qualified </a:t>
            </a:r>
            <a:r>
              <a:rPr lang="en-US" sz="1600" dirty="0">
                <a:latin typeface="Times New Roman" panose="02020603050405020304" pitchFamily="18" charset="0"/>
                <a:cs typeface="Times New Roman" panose="02020603050405020304" pitchFamily="18" charset="0"/>
              </a:rPr>
              <a:t>firms with adequate resources, experience, and track record interested in the Project are requested to submit their respective Expression of Interest (EOI) before 12:00 PM on 6 February </a:t>
            </a:r>
            <a:r>
              <a:rPr lang="en-US" sz="1600" dirty="0" smtClean="0">
                <a:latin typeface="Times New Roman" panose="02020603050405020304" pitchFamily="18" charset="0"/>
                <a:cs typeface="Times New Roman" panose="02020603050405020304" pitchFamily="18" charset="0"/>
              </a:rPr>
              <a:t>20xx.</a:t>
            </a:r>
            <a:endParaRPr lang="en-US" sz="1600" dirty="0">
              <a:latin typeface="Times New Roman" panose="02020603050405020304" pitchFamily="18" charset="0"/>
              <a:cs typeface="Times New Roman" panose="02020603050405020304" pitchFamily="18" charset="0"/>
            </a:endParaRPr>
          </a:p>
        </p:txBody>
      </p:sp>
      <p:sp>
        <p:nvSpPr>
          <p:cNvPr id="4" name="Subtitle 2"/>
          <p:cNvSpPr txBox="1">
            <a:spLocks/>
          </p:cNvSpPr>
          <p:nvPr/>
        </p:nvSpPr>
        <p:spPr>
          <a:xfrm>
            <a:off x="5513043" y="4485031"/>
            <a:ext cx="3493008" cy="157639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b="1" dirty="0">
                <a:latin typeface="Times New Roman" panose="02020603050405020304" pitchFamily="18" charset="0"/>
                <a:cs typeface="Times New Roman" panose="02020603050405020304" pitchFamily="18" charset="0"/>
              </a:rPr>
              <a:t>South Delhi Municipal Corporation</a:t>
            </a:r>
            <a:r>
              <a:rPr lang="en-US" sz="1200" b="1" dirty="0" smtClean="0">
                <a:latin typeface="Times New Roman" panose="02020603050405020304" pitchFamily="18" charset="0"/>
                <a:cs typeface="Times New Roman" panose="02020603050405020304" pitchFamily="18" charset="0"/>
              </a:rPr>
              <a:t>,</a:t>
            </a:r>
          </a:p>
          <a:p>
            <a:pPr algn="l"/>
            <a:r>
              <a:rPr lang="en-US" sz="1200" b="1" dirty="0" smtClean="0">
                <a:latin typeface="Times New Roman" panose="02020603050405020304" pitchFamily="18" charset="0"/>
                <a:cs typeface="Times New Roman" panose="02020603050405020304" pitchFamily="18" charset="0"/>
              </a:rPr>
              <a:t>Address : </a:t>
            </a:r>
            <a:r>
              <a:rPr lang="en-US" sz="1200" dirty="0" smtClean="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780</a:t>
            </a:r>
            <a:r>
              <a:rPr lang="en-US" sz="1200" dirty="0">
                <a:latin typeface="Times New Roman" panose="02020603050405020304" pitchFamily="18" charset="0"/>
                <a:cs typeface="Times New Roman" panose="02020603050405020304" pitchFamily="18" charset="0"/>
              </a:rPr>
              <a:t>, Major </a:t>
            </a:r>
            <a:r>
              <a:rPr lang="en-US" sz="1200" dirty="0" err="1">
                <a:latin typeface="Times New Roman" panose="02020603050405020304" pitchFamily="18" charset="0"/>
                <a:cs typeface="Times New Roman" panose="02020603050405020304" pitchFamily="18" charset="0"/>
              </a:rPr>
              <a:t>Somnath</a:t>
            </a:r>
            <a:r>
              <a:rPr lang="en-US" sz="1200" dirty="0">
                <a:latin typeface="Times New Roman" panose="02020603050405020304" pitchFamily="18" charset="0"/>
                <a:cs typeface="Times New Roman" panose="02020603050405020304" pitchFamily="18" charset="0"/>
              </a:rPr>
              <a:t> Marg, </a:t>
            </a:r>
            <a:endParaRPr lang="en-US" sz="1200" dirty="0" smtClean="0">
              <a:latin typeface="Times New Roman" panose="02020603050405020304" pitchFamily="18" charset="0"/>
              <a:cs typeface="Times New Roman" panose="02020603050405020304" pitchFamily="18" charset="0"/>
            </a:endParaRPr>
          </a:p>
          <a:p>
            <a:pPr algn="l"/>
            <a:r>
              <a:rPr lang="en-US" sz="1200" dirty="0" smtClean="0">
                <a:latin typeface="Times New Roman" panose="02020603050405020304" pitchFamily="18" charset="0"/>
                <a:cs typeface="Times New Roman" panose="02020603050405020304" pitchFamily="18" charset="0"/>
              </a:rPr>
              <a:t>Sector </a:t>
            </a:r>
            <a:r>
              <a:rPr lang="en-US" sz="1200" dirty="0">
                <a:latin typeface="Times New Roman" panose="02020603050405020304" pitchFamily="18" charset="0"/>
                <a:cs typeface="Times New Roman" panose="02020603050405020304" pitchFamily="18" charset="0"/>
              </a:rPr>
              <a:t>9</a:t>
            </a:r>
            <a:r>
              <a:rPr lang="en-US" sz="1200" dirty="0" smtClean="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R.K</a:t>
            </a:r>
            <a:r>
              <a:rPr lang="en-US" sz="1200" dirty="0">
                <a:latin typeface="Times New Roman" panose="02020603050405020304" pitchFamily="18" charset="0"/>
                <a:cs typeface="Times New Roman" panose="02020603050405020304" pitchFamily="18" charset="0"/>
              </a:rPr>
              <a:t>. Puram, New </a:t>
            </a:r>
            <a:r>
              <a:rPr lang="en-US" sz="1200" dirty="0" smtClean="0">
                <a:latin typeface="Times New Roman" panose="02020603050405020304" pitchFamily="18" charset="0"/>
                <a:cs typeface="Times New Roman" panose="02020603050405020304" pitchFamily="18" charset="0"/>
              </a:rPr>
              <a:t>Delhi - 110022</a:t>
            </a:r>
            <a:endParaRPr lang="en-US" sz="1200" dirty="0">
              <a:latin typeface="Times New Roman" panose="02020603050405020304" pitchFamily="18" charset="0"/>
              <a:cs typeface="Times New Roman" panose="02020603050405020304" pitchFamily="18" charset="0"/>
            </a:endParaRPr>
          </a:p>
          <a:p>
            <a:pPr algn="l"/>
            <a:r>
              <a:rPr lang="en-US" sz="1200" b="1" dirty="0" smtClean="0">
                <a:latin typeface="Times New Roman" panose="02020603050405020304" pitchFamily="18" charset="0"/>
                <a:cs typeface="Times New Roman" panose="02020603050405020304" pitchFamily="18" charset="0"/>
              </a:rPr>
              <a:t>Telephone</a:t>
            </a:r>
            <a:r>
              <a:rPr lang="en-US" sz="1200" dirty="0" smtClean="0">
                <a:latin typeface="Times New Roman" panose="02020603050405020304" pitchFamily="18" charset="0"/>
                <a:cs typeface="Times New Roman" panose="02020603050405020304" pitchFamily="18" charset="0"/>
              </a:rPr>
              <a:t> : +</a:t>
            </a:r>
            <a:r>
              <a:rPr lang="en-US" sz="1200" dirty="0">
                <a:latin typeface="Times New Roman" panose="02020603050405020304" pitchFamily="18" charset="0"/>
                <a:cs typeface="Times New Roman" panose="02020603050405020304" pitchFamily="18" charset="0"/>
              </a:rPr>
              <a:t>91 95607 </a:t>
            </a:r>
            <a:r>
              <a:rPr lang="en-US" sz="1200" dirty="0" err="1" smtClean="0">
                <a:latin typeface="Times New Roman" panose="02020603050405020304" pitchFamily="18" charset="0"/>
                <a:cs typeface="Times New Roman" panose="02020603050405020304" pitchFamily="18" charset="0"/>
              </a:rPr>
              <a:t>xxxxx</a:t>
            </a:r>
            <a:endParaRPr lang="en-US" sz="1200" dirty="0" smtClean="0">
              <a:latin typeface="Times New Roman" panose="02020603050405020304" pitchFamily="18" charset="0"/>
              <a:cs typeface="Times New Roman" panose="02020603050405020304" pitchFamily="18" charset="0"/>
            </a:endParaRPr>
          </a:p>
          <a:p>
            <a:pPr algn="l"/>
            <a:r>
              <a:rPr lang="en-US" sz="1200" b="1" dirty="0" smtClean="0">
                <a:latin typeface="Times New Roman" panose="02020603050405020304" pitchFamily="18" charset="0"/>
                <a:cs typeface="Times New Roman" panose="02020603050405020304" pitchFamily="18" charset="0"/>
              </a:rPr>
              <a:t>Email</a:t>
            </a:r>
            <a:r>
              <a:rPr lang="en-US" sz="1200" dirty="0" smtClean="0">
                <a:latin typeface="Times New Roman" panose="02020603050405020304" pitchFamily="18" charset="0"/>
                <a:cs typeface="Times New Roman" panose="02020603050405020304" pitchFamily="18" charset="0"/>
              </a:rPr>
              <a:t> : xxxx@xxxx.in</a:t>
            </a:r>
            <a:endParaRPr lang="en-US" sz="1200" dirty="0">
              <a:latin typeface="Times New Roman" panose="02020603050405020304" pitchFamily="18" charset="0"/>
              <a:cs typeface="Times New Roman" panose="02020603050405020304" pitchFamily="18" charset="0"/>
            </a:endParaRPr>
          </a:p>
        </p:txBody>
      </p:sp>
      <p:sp>
        <p:nvSpPr>
          <p:cNvPr id="5" name="Subtitle 2"/>
          <p:cNvSpPr txBox="1">
            <a:spLocks/>
          </p:cNvSpPr>
          <p:nvPr/>
        </p:nvSpPr>
        <p:spPr>
          <a:xfrm>
            <a:off x="402336" y="118873"/>
            <a:ext cx="8339328" cy="13670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b="1" dirty="0">
              <a:latin typeface="Times New Roman" panose="02020603050405020304" pitchFamily="18" charset="0"/>
              <a:cs typeface="Times New Roman" panose="02020603050405020304" pitchFamily="18" charset="0"/>
            </a:endParaRPr>
          </a:p>
          <a:p>
            <a:r>
              <a:rPr lang="en-US" sz="1800" b="1" dirty="0" smtClean="0">
                <a:latin typeface="Times New Roman" panose="02020603050405020304" pitchFamily="18" charset="0"/>
                <a:cs typeface="Times New Roman" panose="02020603050405020304" pitchFamily="18" charset="0"/>
              </a:rPr>
              <a:t>Expressions </a:t>
            </a:r>
            <a:r>
              <a:rPr lang="en-US" sz="1800" b="1" dirty="0">
                <a:latin typeface="Times New Roman" panose="02020603050405020304" pitchFamily="18" charset="0"/>
                <a:cs typeface="Times New Roman" panose="02020603050405020304" pitchFamily="18" charset="0"/>
              </a:rPr>
              <a:t>of Interest Energy Saving Street Lights Conversion (LED, </a:t>
            </a:r>
            <a:r>
              <a:rPr lang="en-US" sz="1800" b="1" dirty="0" smtClean="0">
                <a:latin typeface="Times New Roman" panose="02020603050405020304" pitchFamily="18" charset="0"/>
                <a:cs typeface="Times New Roman" panose="02020603050405020304" pitchFamily="18" charset="0"/>
              </a:rPr>
              <a:t>PV) </a:t>
            </a:r>
          </a:p>
          <a:p>
            <a:r>
              <a:rPr lang="en-US" sz="1800" b="1" dirty="0" smtClean="0">
                <a:latin typeface="Times New Roman" panose="02020603050405020304" pitchFamily="18" charset="0"/>
                <a:cs typeface="Times New Roman" panose="02020603050405020304" pitchFamily="18" charset="0"/>
              </a:rPr>
              <a:t>For improved energy efficiency in </a:t>
            </a:r>
            <a:r>
              <a:rPr lang="en-US" sz="1800" b="1" dirty="0">
                <a:latin typeface="Times New Roman" panose="02020603050405020304" pitchFamily="18" charset="0"/>
                <a:cs typeface="Times New Roman" panose="02020603050405020304" pitchFamily="18" charset="0"/>
              </a:rPr>
              <a:t>South Delhi Municipal Corporation </a:t>
            </a:r>
            <a:r>
              <a:rPr lang="en-US" sz="1800" b="1" dirty="0" smtClean="0">
                <a:latin typeface="Times New Roman" panose="02020603050405020304" pitchFamily="18" charset="0"/>
                <a:cs typeface="Times New Roman" panose="02020603050405020304" pitchFamily="18" charset="0"/>
              </a:rPr>
              <a:t>Area.</a:t>
            </a:r>
            <a:endParaRPr lang="en-US" sz="1800" b="1"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32525" y="4386263"/>
            <a:ext cx="1796796" cy="1576400"/>
          </a:xfrm>
          <a:prstGeom prst="rect">
            <a:avLst/>
          </a:prstGeom>
        </p:spPr>
      </p:pic>
      <p:pic>
        <p:nvPicPr>
          <p:cNvPr id="8" name="Picture 7"/>
          <p:cNvPicPr>
            <a:picLocks noChangeAspect="1"/>
          </p:cNvPicPr>
          <p:nvPr/>
        </p:nvPicPr>
        <p:blipFill rotWithShape="1">
          <a:blip r:embed="rId5">
            <a:extLst>
              <a:ext uri="{28A0092B-C50C-407E-A947-70E740481C1C}">
                <a14:useLocalDpi xmlns:a14="http://schemas.microsoft.com/office/drawing/2010/main" val="0"/>
              </a:ext>
            </a:extLst>
          </a:blip>
          <a:srcRect l="1505" r="67320"/>
          <a:stretch/>
        </p:blipFill>
        <p:spPr>
          <a:xfrm>
            <a:off x="2251197" y="4350259"/>
            <a:ext cx="1558815" cy="1648408"/>
          </a:xfrm>
          <a:prstGeom prst="rect">
            <a:avLst/>
          </a:prstGeom>
        </p:spPr>
      </p:pic>
      <p:sp>
        <p:nvSpPr>
          <p:cNvPr id="9" name="TextBox 8"/>
          <p:cNvSpPr txBox="1"/>
          <p:nvPr/>
        </p:nvSpPr>
        <p:spPr>
          <a:xfrm>
            <a:off x="0" y="6380946"/>
            <a:ext cx="9144000" cy="477054"/>
          </a:xfrm>
          <a:prstGeom prst="rect">
            <a:avLst/>
          </a:prstGeom>
          <a:solidFill>
            <a:srgbClr val="1A498F"/>
          </a:solidFill>
        </p:spPr>
        <p:txBody>
          <a:bodyPr wrap="square" rtlCol="0">
            <a:spAutoFit/>
          </a:bodyPr>
          <a:lstStyle/>
          <a:p>
            <a:pPr algn="ctr"/>
            <a:r>
              <a:rPr lang="en-US" sz="1600" dirty="0" smtClean="0">
                <a:solidFill>
                  <a:schemeClr val="bg1"/>
                </a:solidFill>
              </a:rPr>
              <a:t>www.mcdonline.gov.in/tri/sdmc_mcdportal/</a:t>
            </a:r>
          </a:p>
          <a:p>
            <a:pPr algn="ctr"/>
            <a:endParaRPr lang="en-US" sz="900" dirty="0">
              <a:solidFill>
                <a:schemeClr val="bg1"/>
              </a:solidFill>
            </a:endParaRPr>
          </a:p>
        </p:txBody>
      </p:sp>
      <p:sp>
        <p:nvSpPr>
          <p:cNvPr id="10" name="Rectangle 9"/>
          <p:cNvSpPr/>
          <p:nvPr/>
        </p:nvSpPr>
        <p:spPr>
          <a:xfrm>
            <a:off x="466344" y="320040"/>
            <a:ext cx="8211312" cy="5824728"/>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947672" y="3976520"/>
            <a:ext cx="5248656" cy="430887"/>
          </a:xfrm>
          <a:prstGeom prst="rect">
            <a:avLst/>
          </a:prstGeom>
          <a:noFill/>
          <a:ln w="38100">
            <a:solidFill>
              <a:srgbClr val="FF0000"/>
            </a:solidFill>
            <a:prstDash val="sysDot"/>
          </a:ln>
        </p:spPr>
        <p:txBody>
          <a:bodyPr wrap="square" rtlCol="0">
            <a:spAutoFit/>
          </a:bodyPr>
          <a:lstStyle/>
          <a:p>
            <a:pPr algn="ctr"/>
            <a:r>
              <a:rPr lang="en-US" sz="1100" dirty="0" smtClean="0">
                <a:solidFill>
                  <a:srgbClr val="FF0000"/>
                </a:solidFill>
              </a:rPr>
              <a:t>This document is for educational purpose only it has no relation with SDMC in any way.</a:t>
            </a:r>
          </a:p>
          <a:p>
            <a:pPr algn="ctr"/>
            <a:r>
              <a:rPr lang="en-US" sz="1100" dirty="0" smtClean="0">
                <a:solidFill>
                  <a:srgbClr val="FF0000"/>
                </a:solidFill>
              </a:rPr>
              <a:t>Logo used here is for representation purpose only this is not an actual document.</a:t>
            </a:r>
            <a:endParaRPr lang="en-US" sz="1100" dirty="0">
              <a:solidFill>
                <a:srgbClr val="FF0000"/>
              </a:solidFill>
            </a:endParaRPr>
          </a:p>
        </p:txBody>
      </p:sp>
      <p:sp>
        <p:nvSpPr>
          <p:cNvPr id="11" name="TextBox 10"/>
          <p:cNvSpPr txBox="1"/>
          <p:nvPr/>
        </p:nvSpPr>
        <p:spPr>
          <a:xfrm>
            <a:off x="851024" y="5510592"/>
            <a:ext cx="1096648" cy="415498"/>
          </a:xfrm>
          <a:prstGeom prst="rect">
            <a:avLst/>
          </a:prstGeom>
          <a:noFill/>
          <a:ln w="38100">
            <a:noFill/>
            <a:prstDash val="sysDot"/>
          </a:ln>
        </p:spPr>
        <p:txBody>
          <a:bodyPr wrap="square" rtlCol="0">
            <a:spAutoFit/>
          </a:bodyPr>
          <a:lstStyle/>
          <a:p>
            <a:pPr algn="ctr"/>
            <a:r>
              <a:rPr lang="en-US" sz="1050" b="1" dirty="0" smtClean="0">
                <a:solidFill>
                  <a:schemeClr val="tx2">
                    <a:lumMod val="50000"/>
                  </a:schemeClr>
                </a:solidFill>
                <a:latin typeface="Times New Roman" panose="02020603050405020304" pitchFamily="18" charset="0"/>
                <a:cs typeface="Times New Roman" panose="02020603050405020304" pitchFamily="18" charset="0"/>
              </a:rPr>
              <a:t>Scan me for</a:t>
            </a:r>
          </a:p>
          <a:p>
            <a:pPr algn="ctr"/>
            <a:r>
              <a:rPr lang="en-US" sz="1050" b="1" dirty="0" smtClean="0">
                <a:solidFill>
                  <a:schemeClr val="tx2">
                    <a:lumMod val="50000"/>
                  </a:schemeClr>
                </a:solidFill>
                <a:latin typeface="Times New Roman" panose="02020603050405020304" pitchFamily="18" charset="0"/>
                <a:cs typeface="Times New Roman" panose="02020603050405020304" pitchFamily="18" charset="0"/>
              </a:rPr>
              <a:t> Full Document</a:t>
            </a:r>
            <a:endParaRPr lang="en-US" sz="1050" b="1" dirty="0">
              <a:solidFill>
                <a:schemeClr val="tx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90111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TotalTime>
  <Words>185</Words>
  <Application>Microsoft Office PowerPoint</Application>
  <PresentationFormat>On-screen Show (4:3)</PresentationFormat>
  <Paragraphs>15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31</cp:revision>
  <dcterms:created xsi:type="dcterms:W3CDTF">2018-01-23T04:04:06Z</dcterms:created>
  <dcterms:modified xsi:type="dcterms:W3CDTF">2018-01-23T06:56:38Z</dcterms:modified>
</cp:coreProperties>
</file>